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73" autoAdjust="0"/>
  </p:normalViewPr>
  <p:slideViewPr>
    <p:cSldViewPr snapToGrid="0" showGuides="1">
      <p:cViewPr varScale="1">
        <p:scale>
          <a:sx n="54" d="100"/>
          <a:sy n="54" d="100"/>
        </p:scale>
        <p:origin x="1315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1" indent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Dictionary: 사전을 거치는 방법. 번역에 사용되는 용어가 한정적이게 된다. </a:t>
            </a: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endParaRPr lang="en-US" altLang="ko" sz="1400" dirty="0">
              <a:solidFill>
                <a:schemeClr val="dk2"/>
              </a:solidFill>
            </a:endParaRP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NLP POS tagger: 다른 요소들에 독립적인 요소들을 뽑아 비교한다. 한 사전에 종속적이지 않다는 장점이 있지만, POS가 있는 문장만 뽑으므로 많은 data를 뽑을 수 없다. 우리는 어느 하나의 dictionary를 사용하면 그 dictionary에만 종속적인 번역 결과가 나오기 때문에 NLP POS tagger를 이용한 방법을 채택했다.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ko" sz="4800" b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기존 구문 기반 번역기의 한계 </a:t>
            </a:r>
          </a:p>
          <a:p>
            <a:pPr marL="1371600" lvl="1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번역기(구글, 네이버 등)의 비 신뢰적인 번역 결과물로 인하여, 인위적으로 수정해야 하는 불필요한 과정 필요 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신뢰 할 만한 번역 결과를 제공하는 번역기가 없음 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글로벌 시대, 다문화 사회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빈번한 한-영 번역의 필요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Open source 미비    </a:t>
            </a:r>
          </a:p>
          <a:p>
            <a:pPr marL="1371600" lvl="1" indent="-228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자동 번역기의 소스코드가 배포되지 않아 번역기의 발전이 더디다. </a:t>
            </a:r>
            <a:endParaRPr lang="en-US" altLang="ko"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연구에 대한 질 좋은 data의 부족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기계 번역에는 정확하게 번역 관계에 있는 두 문장이 필요하다. </a:t>
            </a:r>
          </a:p>
          <a:p>
            <a:pPr marL="457200" lvl="0" indent="38735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ko" sz="1400" dirty="0">
                <a:solidFill>
                  <a:schemeClr val="dk2"/>
                </a:solidFill>
              </a:rPr>
              <a:t>하지만 대부분 의역이 많고, 1대1 매칭이 되지 않는 문장이 많다.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한-영 번역 데이터가 기계를 학습시킬 만큼 충분하지 않다. </a:t>
            </a:r>
          </a:p>
          <a:p>
            <a:pPr marL="1371600" lvl="1" indent="-2286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공개된 data는 현재 약 6만 sentence pair~ 7만 pair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~</a:t>
            </a:r>
            <a:r>
              <a:rPr lang="ko-KR" altLang="en-US" dirty="0" err="1"/>
              <a:t>하리니</a:t>
            </a:r>
            <a:endParaRPr lang="en-US" altLang="ko-KR" dirty="0"/>
          </a:p>
          <a:p>
            <a:pPr lvl="0" rtl="0">
              <a:spcBef>
                <a:spcPts val="0"/>
              </a:spcBef>
              <a:buNone/>
            </a:pPr>
            <a:r>
              <a:rPr lang="en-US"/>
              <a:t>~</a:t>
            </a:r>
            <a:r>
              <a:rPr lang="ko-KR" altLang="en-US"/>
              <a:t>하리라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3F3F3"/>
              </a:buClr>
              <a:buAutoNum type="arabicPeriod"/>
              <a:defRPr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buAutoNum type="alphaLcPeriod"/>
              <a:defRPr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818525"/>
            <a:ext cx="9144000" cy="1978800"/>
          </a:xfrm>
          <a:prstGeom prst="rect">
            <a:avLst/>
          </a:prstGeom>
          <a:solidFill>
            <a:srgbClr val="666666">
              <a:alpha val="5226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4500" b="1" dirty="0">
                <a:solidFill>
                  <a:srgbClr val="F3F3F3"/>
                </a:solidFill>
              </a:rPr>
              <a:t>기계 학습 기반 자동 번역을 위한</a:t>
            </a:r>
            <a:br>
              <a:rPr lang="en-US" altLang="ko" sz="4500" b="1" dirty="0">
                <a:solidFill>
                  <a:srgbClr val="F3F3F3"/>
                </a:solidFill>
              </a:rPr>
            </a:br>
            <a:r>
              <a:rPr lang="ko" sz="4500" b="1" dirty="0">
                <a:solidFill>
                  <a:srgbClr val="F3F3F3"/>
                </a:solidFill>
              </a:rPr>
              <a:t>한글-영어 병</a:t>
            </a:r>
            <a:r>
              <a:rPr lang="ko-KR" altLang="en-US" sz="4500" b="1" dirty="0" err="1">
                <a:solidFill>
                  <a:srgbClr val="F3F3F3"/>
                </a:solidFill>
              </a:rPr>
              <a:t>렬</a:t>
            </a:r>
            <a:r>
              <a:rPr lang="ko" sz="4500" b="1" dirty="0">
                <a:solidFill>
                  <a:srgbClr val="F3F3F3"/>
                </a:solidFill>
              </a:rPr>
              <a:t> 코퍼스 개발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669850"/>
            <a:ext cx="8520600" cy="2930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800" dirty="0"/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서지형(전산전자’10)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윤성민(전산전자’11)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임지윤(전산전자’14)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허수민(전산전자’14)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담당교수: 홍신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설계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3. 연구 설계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3529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 b="1" dirty="0">
                <a:solidFill>
                  <a:schemeClr val="dk2"/>
                </a:solidFill>
              </a:rPr>
              <a:t>자동</a:t>
            </a:r>
            <a:br>
              <a:rPr 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번역기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어플개발</a:t>
            </a:r>
          </a:p>
        </p:txBody>
      </p:sp>
      <p:sp>
        <p:nvSpPr>
          <p:cNvPr id="117" name="Shape 117"/>
          <p:cNvSpPr/>
          <p:nvPr/>
        </p:nvSpPr>
        <p:spPr>
          <a:xfrm>
            <a:off x="7795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한-영 번역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사이트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조사</a:t>
            </a:r>
          </a:p>
        </p:txBody>
      </p:sp>
      <p:sp>
        <p:nvSpPr>
          <p:cNvPr id="118" name="Shape 118"/>
          <p:cNvSpPr/>
          <p:nvPr/>
        </p:nvSpPr>
        <p:spPr>
          <a:xfrm>
            <a:off x="26344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문장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크롤링</a:t>
            </a:r>
          </a:p>
        </p:txBody>
      </p:sp>
      <p:sp>
        <p:nvSpPr>
          <p:cNvPr id="119" name="Shape 119"/>
          <p:cNvSpPr/>
          <p:nvPr/>
        </p:nvSpPr>
        <p:spPr>
          <a:xfrm>
            <a:off x="44893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>
                <a:solidFill>
                  <a:schemeClr val="dk2"/>
                </a:solidFill>
              </a:rPr>
              <a:t>한-영 </a:t>
            </a:r>
            <a:br>
              <a:rPr lang="ko" sz="1800" b="1">
                <a:solidFill>
                  <a:schemeClr val="dk2"/>
                </a:solidFill>
              </a:rPr>
            </a:br>
            <a:r>
              <a:rPr lang="ko" sz="1800" b="1">
                <a:solidFill>
                  <a:schemeClr val="dk2"/>
                </a:solidFill>
              </a:rPr>
              <a:t>sentence matching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현황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</a:t>
            </a:r>
            <a:r>
              <a:rPr lang="en-US" altLang="ko" b="1" dirty="0"/>
              <a:t> </a:t>
            </a:r>
            <a:r>
              <a:rPr lang="ko" b="1" dirty="0"/>
              <a:t>raw data 수집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1000"/>
              </a:spcBef>
            </a:pPr>
            <a:r>
              <a:rPr lang="ko" dirty="0"/>
              <a:t>Python &amp; BeautifulSoup을 통한 웹페이지 크롤링 및 데이터 마이닝 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TED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중앙데일리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wikipedia (예정)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동영상 TED </a:t>
            </a:r>
            <a:r>
              <a:rPr lang="ko" b="1" dirty="0"/>
              <a:t>강의 번역 script</a:t>
            </a:r>
            <a:r>
              <a:rPr lang="ko" dirty="0"/>
              <a:t>를 사용.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한-영 script  HTML source가 따로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각 HTML source안에 script에 대한 </a:t>
            </a:r>
            <a:r>
              <a:rPr lang="ko" b="1" dirty="0"/>
              <a:t>시간 정보가 동일하게 존재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동일한 시간 정보를 살려 크롤링 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42" name="Shape 142" descr="TED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0" y="981075"/>
            <a:ext cx="4077149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TED_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50" y="2777575"/>
            <a:ext cx="4077150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TED_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025" y="981075"/>
            <a:ext cx="4382023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TED_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025" y="2777575"/>
            <a:ext cx="4361150" cy="20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6565475" y="1225550"/>
            <a:ext cx="379200" cy="118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428875" y="3063800"/>
            <a:ext cx="379200" cy="13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6375" y="910150"/>
            <a:ext cx="6286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4857" y="2859700"/>
            <a:ext cx="571116" cy="19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12"/>
          <p:cNvCxnSpPr/>
          <p:nvPr/>
        </p:nvCxnSpPr>
        <p:spPr>
          <a:xfrm flipH="1">
            <a:off x="219740" y="1063256"/>
            <a:ext cx="1565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215900" y="1049080"/>
            <a:ext cx="3840" cy="181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05564" y="2859700"/>
            <a:ext cx="2126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/>
          <p:cNvSpPr/>
          <p:nvPr/>
        </p:nvSpPr>
        <p:spPr>
          <a:xfrm>
            <a:off x="376250" y="981075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379798" y="2756712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55" name="Shape 155" descr="TED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4" y="1152474"/>
            <a:ext cx="7135525" cy="38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42500" y="3404950"/>
            <a:ext cx="12564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394350" y="3404950"/>
            <a:ext cx="20793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223025" y="3360550"/>
            <a:ext cx="2047200" cy="2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200"/>
              <a:t>첫째, 왜 변화는 힘들까요?</a:t>
            </a:r>
          </a:p>
        </p:txBody>
      </p:sp>
      <p:sp>
        <p:nvSpPr>
          <p:cNvPr id="159" name="Shape 159"/>
          <p:cNvSpPr/>
          <p:nvPr/>
        </p:nvSpPr>
        <p:spPr>
          <a:xfrm>
            <a:off x="6597775" y="3267850"/>
            <a:ext cx="22074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First, why is transformation so exhausting?</a:t>
            </a:r>
          </a:p>
        </p:txBody>
      </p:sp>
      <p:sp>
        <p:nvSpPr>
          <p:cNvPr id="160" name="Shape 160"/>
          <p:cNvSpPr/>
          <p:nvPr/>
        </p:nvSpPr>
        <p:spPr>
          <a:xfrm>
            <a:off x="842500" y="1680275"/>
            <a:ext cx="27639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468225" y="1680275"/>
            <a:ext cx="29958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985050" y="1912983"/>
            <a:ext cx="24093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자기 변화는 힘들 북돋아 주고 활기를 불어넣고, 들뜨게 합니다. </a:t>
            </a:r>
          </a:p>
        </p:txBody>
      </p:sp>
      <p:sp>
        <p:nvSpPr>
          <p:cNvPr id="163" name="Shape 163"/>
          <p:cNvSpPr/>
          <p:nvPr/>
        </p:nvSpPr>
        <p:spPr>
          <a:xfrm>
            <a:off x="5530025" y="1912975"/>
            <a:ext cx="25620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Self-transformation is empowering, energizing, even exhilarating.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b="1" dirty="0"/>
              <a:t>하나의 HTML source</a:t>
            </a:r>
            <a:r>
              <a:rPr lang="ko" dirty="0"/>
              <a:t>안에 </a:t>
            </a:r>
            <a:r>
              <a:rPr lang="ko" b="1" dirty="0"/>
              <a:t>한-영 content가 각각</a:t>
            </a:r>
            <a:r>
              <a:rPr lang="ko" dirty="0"/>
              <a:t>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모두 크롤링 한뒤 한-영으로 구분 및 </a:t>
            </a:r>
            <a:r>
              <a:rPr lang="ko" b="1" dirty="0"/>
              <a:t>문장단위로 매칭</a:t>
            </a:r>
            <a:r>
              <a:rPr lang="ko" dirty="0"/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9" y="1081225"/>
            <a:ext cx="3691899" cy="3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725" y="1081212"/>
            <a:ext cx="4335400" cy="381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 rot="10800000" flipH="1">
            <a:off x="4353900" y="3053000"/>
            <a:ext cx="1911300" cy="1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/>
          <p:nvPr/>
        </p:nvCxnSpPr>
        <p:spPr>
          <a:xfrm rot="10800000" flipH="1">
            <a:off x="6265175" y="2983650"/>
            <a:ext cx="9000" cy="6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" name="Shape 179"/>
          <p:cNvCxnSpPr>
            <a:endCxn id="176" idx="3"/>
          </p:cNvCxnSpPr>
          <p:nvPr/>
        </p:nvCxnSpPr>
        <p:spPr>
          <a:xfrm>
            <a:off x="6272525" y="2986849"/>
            <a:ext cx="2280599" cy="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4315850" y="1786525"/>
            <a:ext cx="473100" cy="2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217725" y="1742200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영어</a:t>
            </a:r>
          </a:p>
        </p:txBody>
      </p:sp>
      <p:sp>
        <p:nvSpPr>
          <p:cNvPr id="182" name="Shape 182"/>
          <p:cNvSpPr/>
          <p:nvPr/>
        </p:nvSpPr>
        <p:spPr>
          <a:xfrm>
            <a:off x="4217725" y="2966475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/>
              <a:t>한글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" dirty="0"/>
              <a:t>목표 : 한-영 번역관계를 파악하여 </a:t>
            </a:r>
            <a:r>
              <a:rPr lang="ko" b="1" dirty="0"/>
              <a:t>문장 by 문장</a:t>
            </a:r>
            <a:r>
              <a:rPr lang="ko" dirty="0"/>
              <a:t>으로 매칭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" dirty="0"/>
              <a:t>   </a:t>
            </a:r>
            <a:r>
              <a:rPr lang="ko" dirty="0"/>
              <a:t>1) </a:t>
            </a:r>
            <a:r>
              <a:rPr lang="ko" b="1" dirty="0"/>
              <a:t>직접</a:t>
            </a:r>
            <a:r>
              <a:rPr lang="ko" dirty="0"/>
              <a:t> 한-영 번역을 통해 같은 문장들을 매칭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37" y="1898275"/>
            <a:ext cx="7988124" cy="31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/>
          <p:cNvSpPr/>
          <p:nvPr/>
        </p:nvSpPr>
        <p:spPr>
          <a:xfrm>
            <a:off x="542497" y="1884099"/>
            <a:ext cx="357728" cy="3175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목차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문제 배경 및 사전조사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목표 및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설계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현황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추진 계획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2) 한-영 문장 매칭에  사용될 수 있는 방법</a:t>
            </a:r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dirty="0"/>
              <a:t>Dictionary </a:t>
            </a:r>
            <a:endParaRPr lang="en-US" altLang="ko" sz="600" dirty="0"/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b="1" dirty="0"/>
              <a:t>NLP POS tagger </a:t>
            </a:r>
            <a:r>
              <a:rPr lang="ko" sz="1800" b="1" dirty="0"/>
              <a:t>(형태소 분석기)</a:t>
            </a:r>
            <a:endParaRPr lang="en-US" altLang="ko" sz="1800" b="1" dirty="0"/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endParaRPr sz="1050" b="1" dirty="0"/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3) 각 문장에서 </a:t>
            </a:r>
            <a:r>
              <a:rPr lang="ko" b="1" dirty="0"/>
              <a:t>자연어 처리 tool</a:t>
            </a:r>
            <a:r>
              <a:rPr lang="ko" dirty="0"/>
              <a:t>을 사용. </a:t>
            </a:r>
          </a:p>
          <a:p>
            <a:pPr marL="914400" lvl="0" indent="-3175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AutoNum type="alphaLcParenR"/>
            </a:pPr>
            <a:r>
              <a:rPr lang="ko" sz="1400" dirty="0"/>
              <a:t>NLP 사용 - 한글: </a:t>
            </a:r>
            <a:r>
              <a:rPr lang="ko" sz="1400" b="1" dirty="0"/>
              <a:t>Kkma</a:t>
            </a:r>
            <a:r>
              <a:rPr lang="ko" sz="1400" dirty="0"/>
              <a:t>, 영어: </a:t>
            </a:r>
            <a:r>
              <a:rPr lang="ko" sz="1400" b="1" dirty="0"/>
              <a:t>nltk </a:t>
            </a:r>
            <a:endParaRPr lang="en-US" altLang="ko" sz="1400" b="1" dirty="0"/>
          </a:p>
          <a:p>
            <a:pPr marL="914400" indent="-3175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AutoNum type="alphaLcParenR"/>
            </a:pPr>
            <a:r>
              <a:rPr lang="ko" altLang="ko-KR" sz="1400" dirty="0"/>
              <a:t>숫자 추출 후, 모든 숫자 nomalization. </a:t>
            </a:r>
            <a:r>
              <a:rPr lang="en-US" altLang="ko" sz="1400" dirty="0"/>
              <a:t>(</a:t>
            </a:r>
            <a:r>
              <a:rPr lang="ko" altLang="ko-KR" sz="1400" dirty="0"/>
              <a:t>ex. 1000억 =&gt; 100000000000)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87" y="1062300"/>
            <a:ext cx="8398624" cy="38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00" y="1552192"/>
            <a:ext cx="3163020" cy="2424546"/>
          </a:xfrm>
          <a:prstGeom prst="rect">
            <a:avLst/>
          </a:prstGeom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Sentence Matching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4) 영어와 한글 문장 pair에 뽑은 숫자에 따른 score를 주어 매칭.</a:t>
            </a:r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알고리즘: 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jaccard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Longest Common Sequence</a:t>
            </a: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 dirty="0"/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5) 매칭된 두 pair에서 한글 문장간의 line수와 영어 문장 간의 line수가 같으면 </a:t>
            </a:r>
            <a:br>
              <a:rPr lang="ko" dirty="0"/>
            </a:br>
            <a:r>
              <a:rPr lang="en-US" altLang="ko" dirty="0"/>
              <a:t>    </a:t>
            </a:r>
            <a:r>
              <a:rPr lang="ko" dirty="0"/>
              <a:t>그 사이에 있는 모든 문장을 매칭.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" name="Shape 210"/>
          <p:cNvCxnSpPr/>
          <p:nvPr/>
        </p:nvCxnSpPr>
        <p:spPr>
          <a:xfrm flipH="1">
            <a:off x="2218944" y="1755648"/>
            <a:ext cx="4157472" cy="100881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1" name="Shape 211"/>
          <p:cNvCxnSpPr/>
          <p:nvPr/>
        </p:nvCxnSpPr>
        <p:spPr>
          <a:xfrm flipH="1">
            <a:off x="4572001" y="2657856"/>
            <a:ext cx="1170431" cy="51939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추진 계획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5. 추진 계획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현재 약 160K sentence pair를 수집 , </a:t>
            </a:r>
            <a:r>
              <a:rPr lang="ko" b="1" dirty="0"/>
              <a:t>500k~1000k sentence pair  확보</a:t>
            </a:r>
            <a:r>
              <a:rPr lang="ko" dirty="0"/>
              <a:t>가 목표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현재: joongang-daily(25K+a), TED(135K)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계획: </a:t>
            </a:r>
            <a:r>
              <a:rPr lang="ko" b="1" dirty="0"/>
              <a:t>wikipedia</a:t>
            </a:r>
            <a:r>
              <a:rPr lang="en-US" altLang="ko" b="1" dirty="0"/>
              <a:t> </a:t>
            </a:r>
            <a:r>
              <a:rPr lang="ko" dirty="0"/>
              <a:t>(총 30만개의 한-영 번역관계 문서에서 최소 300k sentence pair 확보 추측)</a:t>
            </a:r>
          </a:p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숫자(현재)뿐만아니라 </a:t>
            </a:r>
            <a:r>
              <a:rPr lang="ko" b="1" dirty="0"/>
              <a:t>고유대명사</a:t>
            </a:r>
            <a:r>
              <a:rPr lang="ko" dirty="0"/>
              <a:t>의 entry 뽑기</a:t>
            </a:r>
            <a:br>
              <a:rPr lang="en-US" altLang="ko" dirty="0"/>
            </a:br>
            <a:br>
              <a:rPr lang="en-US" altLang="ko" sz="400" dirty="0"/>
            </a:br>
            <a:r>
              <a:rPr lang="en-US" altLang="ko" dirty="0"/>
              <a:t>	</a:t>
            </a:r>
            <a:r>
              <a:rPr lang="ko" sz="1400" dirty="0"/>
              <a:t>ex) 한동 ⇒ Handong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3) </a:t>
            </a:r>
            <a:r>
              <a:rPr lang="ko" b="1" dirty="0"/>
              <a:t>crowd sourcing</a:t>
            </a:r>
            <a:r>
              <a:rPr lang="ko" dirty="0"/>
              <a:t>으로 매칭관계의 신뢰성을 확인하기 위한 interface 개발 </a:t>
            </a:r>
            <a:endParaRPr lang="en-US" altLang="ko" dirty="0"/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4) </a:t>
            </a:r>
            <a:r>
              <a:rPr lang="ko" b="1" dirty="0"/>
              <a:t>머신러닝</a:t>
            </a:r>
            <a:r>
              <a:rPr lang="ko" dirty="0"/>
              <a:t>을 사용한 자동번역 </a:t>
            </a:r>
            <a:r>
              <a:rPr lang="ko" b="1" dirty="0"/>
              <a:t>어플 개발</a:t>
            </a:r>
            <a:r>
              <a:rPr lang="ko" dirty="0"/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537300"/>
            <a:ext cx="8520600" cy="40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 sz="6000" b="1"/>
              <a:t>감사합니다 :)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 amt="20000"/>
          </a:blip>
          <a:srcRect b="16022"/>
          <a:stretch/>
        </p:blipFill>
        <p:spPr>
          <a:xfrm>
            <a:off x="1143000" y="337650"/>
            <a:ext cx="6857997" cy="431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 dirty="0">
                <a:solidFill>
                  <a:srgbClr val="F3F3F3"/>
                </a:solidFill>
              </a:rPr>
              <a:t>문제 배경 및 사전조사</a:t>
            </a:r>
            <a:r>
              <a:rPr lang="ko" sz="6000" b="1" dirty="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문제배경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적합한 번역기 필요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ko" b="1" dirty="0"/>
              <a:t>기존 구문 기반 번역기</a:t>
            </a:r>
            <a:r>
              <a:rPr lang="ko" dirty="0"/>
              <a:t>의 한계</a:t>
            </a:r>
            <a:r>
              <a:rPr lang="ko-KR" altLang="en-US" dirty="0"/>
              <a:t>로 인한 </a:t>
            </a:r>
            <a:r>
              <a:rPr lang="ko" b="1" dirty="0"/>
              <a:t>통계 기반 자동 번역기</a:t>
            </a:r>
            <a:r>
              <a:rPr lang="ko" dirty="0"/>
              <a:t>를 구현</a:t>
            </a:r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ko" sz="1400" dirty="0"/>
              <a:t> 이를 위한 코퍼스 부족</a:t>
            </a: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ko" sz="1400" dirty="0"/>
              <a:t>* </a:t>
            </a:r>
            <a:r>
              <a:rPr lang="ko-KR" altLang="en-US" sz="1400" dirty="0"/>
              <a:t>코퍼스</a:t>
            </a:r>
            <a:r>
              <a:rPr lang="en-US" altLang="ko-KR" sz="1400" dirty="0"/>
              <a:t>: </a:t>
            </a:r>
            <a:r>
              <a:rPr lang="ko-KR" altLang="en-US" sz="1400" dirty="0"/>
              <a:t>언어 데이터</a:t>
            </a:r>
            <a:endParaRPr lang="en-US" altLang="ko" sz="1400" dirty="0"/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endParaRPr lang="ko" sz="1400" dirty="0"/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자동번역 </a:t>
            </a:r>
            <a:r>
              <a:rPr lang="ko" b="1" dirty="0"/>
              <a:t>Open source 미비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45" y="2218944"/>
            <a:ext cx="3337479" cy="23499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사전조사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기존 머신러닝은 약 500K의 병렬 코퍼스</a:t>
            </a:r>
            <a:r>
              <a:rPr lang="en-US" altLang="ko" dirty="0"/>
              <a:t> </a:t>
            </a:r>
            <a:r>
              <a:rPr lang="ko" dirty="0"/>
              <a:t>보유.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머신러닝의 정확도를 높이기 위해서는</a:t>
            </a:r>
            <a:r>
              <a:rPr lang="ko" b="1" dirty="0"/>
              <a:t> 최소 500K 추가적으로 필요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기업은 </a:t>
            </a:r>
            <a:r>
              <a:rPr lang="ko" b="1" dirty="0"/>
              <a:t>자체적인 data</a:t>
            </a:r>
            <a:r>
              <a:rPr lang="ko" dirty="0"/>
              <a:t>를 갖고 있지만, </a:t>
            </a:r>
            <a:r>
              <a:rPr lang="ko" b="1" dirty="0"/>
              <a:t>open source화 하지 않는다</a:t>
            </a:r>
            <a:r>
              <a:rPr lang="ko" dirty="0"/>
              <a:t>. 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네이버 랩스 </a:t>
            </a:r>
            <a:r>
              <a:rPr lang="ko" dirty="0">
                <a:solidFill>
                  <a:srgbClr val="595959"/>
                </a:solidFill>
              </a:rPr>
              <a:t>번역기(http://labspace.naver.com/nmt/) - </a:t>
            </a:r>
            <a:r>
              <a:rPr lang="ko" b="1" dirty="0">
                <a:solidFill>
                  <a:srgbClr val="595959"/>
                </a:solidFill>
              </a:rPr>
              <a:t>네이버 </a:t>
            </a:r>
            <a:r>
              <a:rPr lang="ko" b="1" dirty="0"/>
              <a:t>지식in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구글 번역기(https://translate.google.co.kr/)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퀄리티가 좋은 한-영 parallel corpus가 적다.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1. 언어별 코퍼스 수 비교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0" y="1636776"/>
            <a:ext cx="4242775" cy="2572232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 dirty="0"/>
              <a:t>한글: </a:t>
            </a:r>
            <a:r>
              <a:rPr lang="ko" sz="1400" b="1" dirty="0"/>
              <a:t>세종코퍼스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게시글 962 ~ 1406 번 까지 한영 어절 병렬 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게시글 당 약 5000개의 어절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영어 코퍼스와 한영 코퍼스 나누어짐</a:t>
            </a:r>
          </a:p>
          <a:p>
            <a:pPr marL="457200" lvl="0" indent="-228600" rtl="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문장당 10어절이라 가정하면 약 </a:t>
            </a:r>
            <a:r>
              <a:rPr lang="ko" sz="1400" dirty="0">
                <a:solidFill>
                  <a:srgbClr val="FF0000"/>
                </a:solidFill>
              </a:rPr>
              <a:t>100,000개</a:t>
            </a:r>
            <a:r>
              <a:rPr lang="ko" sz="1400" dirty="0"/>
              <a:t>의 문장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92" y="958262"/>
            <a:ext cx="3220675" cy="4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1675130" y="1184912"/>
            <a:ext cx="544500" cy="19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3651155" y="2221992"/>
            <a:ext cx="1008785" cy="1131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altLang="ko" sz="4000" b="1" dirty="0">
                <a:solidFill>
                  <a:srgbClr val="002060"/>
                </a:solidFill>
              </a:rPr>
              <a:t>VS</a:t>
            </a:r>
            <a:endParaRPr lang="ko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좋은 한-영 코퍼스란?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contemporary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다양한 시대의 text를 포함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일반적인 text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특정 분야에 한정적이지 않고</a:t>
            </a:r>
            <a:br>
              <a:rPr lang="en-US" altLang="ko" dirty="0"/>
            </a:br>
            <a:r>
              <a:rPr lang="ko" dirty="0"/>
              <a:t>다양한 text가 모두 들어가야 한다.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domain: 전문 용어/비전문 용어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형태 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길이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번역관계(한영, 영한)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문장 형식(평서문, 의문문)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887240" y="1104939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3. 쓰기 편해야한다.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확장 가능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정확도 상, 중, 하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4. 비용이 들지 않을수록 좋다.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저작권에 걸리지 않아야 한다.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5. 정확해야한다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6. 충분히 많아야 한다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목표 및 기대효과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" dirty="0"/>
              <a:t>1) </a:t>
            </a:r>
            <a:r>
              <a:rPr lang="ko" dirty="0"/>
              <a:t>연구목표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공프기 </a:t>
            </a:r>
            <a:r>
              <a:rPr lang="ko" dirty="0"/>
              <a:t>연구목표: 한-영 병행 </a:t>
            </a:r>
            <a:r>
              <a:rPr lang="ko" b="1" dirty="0"/>
              <a:t>코퍼스 개발</a:t>
            </a:r>
            <a:r>
              <a:rPr lang="ko" dirty="0"/>
              <a:t> 및 </a:t>
            </a:r>
            <a:r>
              <a:rPr lang="ko" b="1" dirty="0"/>
              <a:t>DB 구축  </a:t>
            </a:r>
          </a:p>
          <a:p>
            <a:pPr marL="914400" lvl="1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사용자가 원하는 성질의 corpus를 제공할 수 있도록 한다.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캡스톤</a:t>
            </a:r>
            <a:r>
              <a:rPr lang="ko" dirty="0"/>
              <a:t> 연구목표: open source 한-영 자동번역기 </a:t>
            </a:r>
            <a:r>
              <a:rPr lang="ko" b="1" dirty="0"/>
              <a:t>어플개발 </a:t>
            </a:r>
            <a:endParaRPr lang="en-US" altLang="ko" b="1" dirty="0"/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endParaRPr lang="ko" sz="300" b="1" dirty="0"/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2)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번역에 대한 </a:t>
            </a:r>
            <a:r>
              <a:rPr lang="ko" b="1" dirty="0"/>
              <a:t>시간적, 금전적 비용의 감소</a:t>
            </a:r>
            <a:r>
              <a:rPr lang="ko" dirty="0"/>
              <a:t>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대한 준비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추후 연구를 위한 </a:t>
            </a:r>
            <a:r>
              <a:rPr lang="ko" b="1" dirty="0"/>
              <a:t>DB확보 및 framework 구축 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2. 연구 목표 및 기대효과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905</Words>
  <Application>Microsoft Office PowerPoint</Application>
  <PresentationFormat>화면 슬라이드 쇼(16:9)</PresentationFormat>
  <Paragraphs>139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simple-light-2</vt:lpstr>
      <vt:lpstr>기계 학습 기반 자동 번역을 위한 한글-영어 병렬 코퍼스 개발</vt:lpstr>
      <vt:lpstr> 목차</vt:lpstr>
      <vt:lpstr>PowerPoint 프레젠테이션</vt:lpstr>
      <vt:lpstr> 1. 문제배경</vt:lpstr>
      <vt:lpstr> 1. 사전조사</vt:lpstr>
      <vt:lpstr> 1. 언어별 코퍼스 수 비교</vt:lpstr>
      <vt:lpstr> 1. 좋은 한-영 코퍼스란?</vt:lpstr>
      <vt:lpstr>PowerPoint 프레젠테이션</vt:lpstr>
      <vt:lpstr> 2. 연구 목표 및 기대효과</vt:lpstr>
      <vt:lpstr>PowerPoint 프레젠테이션</vt:lpstr>
      <vt:lpstr> 3. 연구 설계</vt:lpstr>
      <vt:lpstr>PowerPoint 프레젠테이션</vt:lpstr>
      <vt:lpstr> 4. 연구 현황 - raw data 수집</vt:lpstr>
      <vt:lpstr> 4. 연구 현황 - TED</vt:lpstr>
      <vt:lpstr> 4. 연구 현황 - TED</vt:lpstr>
      <vt:lpstr> 4. 연구 현황 - TED</vt:lpstr>
      <vt:lpstr> 4. 연구 현황 - JoongangDaily</vt:lpstr>
      <vt:lpstr> 4. 연구 현황 - JoongangDaily</vt:lpstr>
      <vt:lpstr> 4. 연구 현황 - Sentence Matching</vt:lpstr>
      <vt:lpstr> 4. 연구 현황 - Sentence Matching</vt:lpstr>
      <vt:lpstr> 4. 연구 현황 - Sentence Matching</vt:lpstr>
      <vt:lpstr> 4. 연구 현황 - Sentence Matching </vt:lpstr>
      <vt:lpstr>PowerPoint 프레젠테이션</vt:lpstr>
      <vt:lpstr> 5. 추진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 학습 기반 자동 번역을 위한 한글-영어 병행 코퍼스 개발</dc:title>
  <cp:lastModifiedBy>HEOSOOMIN</cp:lastModifiedBy>
  <cp:revision>11</cp:revision>
  <dcterms:modified xsi:type="dcterms:W3CDTF">2016-11-23T07:10:58Z</dcterms:modified>
</cp:coreProperties>
</file>